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54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4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2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1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8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43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4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1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6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0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4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070FD-F5D6-49D0-9314-35277F90FACF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53A8-F32F-4CF8-80A7-51D55A35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3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211" y="362509"/>
            <a:ext cx="9144000" cy="835226"/>
          </a:xfrm>
        </p:spPr>
        <p:txBody>
          <a:bodyPr>
            <a:noAutofit/>
          </a:bodyPr>
          <a:lstStyle/>
          <a:p>
            <a:r>
              <a:rPr lang="en-US" b="1" dirty="0" smtClean="0"/>
              <a:t>Phase 2 Research Questions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597" y="1892300"/>
            <a:ext cx="11565228" cy="41275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FF0000"/>
                </a:solidFill>
              </a:rPr>
              <a:t>Theme 1: Nutrition, food safety and value addition</a:t>
            </a:r>
          </a:p>
          <a:p>
            <a:pPr marL="457200" indent="-457200" algn="l">
              <a:buFont typeface="Arial" panose="020B0604020202020204" pitchFamily="34" charset="0"/>
              <a:buAutoNum type="arabicParenR"/>
            </a:pPr>
            <a:r>
              <a:rPr lang="en-US" b="1" dirty="0" smtClean="0"/>
              <a:t>Which </a:t>
            </a:r>
            <a:r>
              <a:rPr lang="en-US" b="1" dirty="0"/>
              <a:t>combinations of technology packages can reduce household vulnerability to food and nutrition </a:t>
            </a:r>
            <a:r>
              <a:rPr lang="en-US" b="1" dirty="0" smtClean="0"/>
              <a:t>insecurity while enhancing value addition?</a:t>
            </a:r>
            <a:endParaRPr lang="en-US" b="1" dirty="0"/>
          </a:p>
          <a:p>
            <a:pPr marL="457200" indent="-457200" algn="l">
              <a:buFont typeface="Arial" panose="020B0604020202020204" pitchFamily="34" charset="0"/>
              <a:buAutoNum type="arabicParenR"/>
            </a:pPr>
            <a:r>
              <a:rPr lang="en-US" b="1" dirty="0" smtClean="0"/>
              <a:t>How </a:t>
            </a:r>
            <a:r>
              <a:rPr lang="en-US" b="1" dirty="0"/>
              <a:t>can we mitigate aflatoxin contamination in food through improved crop processing, storage technologies and biological control?</a:t>
            </a:r>
          </a:p>
          <a:p>
            <a:pPr marL="457200" indent="-457200" algn="l">
              <a:buAutoNum type="arabicParenR"/>
            </a:pPr>
            <a:r>
              <a:rPr lang="en-US" b="1" dirty="0" smtClean="0"/>
              <a:t>What options are available to reduce labor and time inputs into pre-harvest, harvest and post harvest activities for women and youth?</a:t>
            </a:r>
          </a:p>
          <a:p>
            <a:pPr algn="l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8309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411" y="1197734"/>
            <a:ext cx="10515600" cy="5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rgbClr val="FF0000"/>
                </a:solidFill>
              </a:rPr>
              <a:t>Theme 2: Resilient Production Systems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What SI practices will increase productivity and profitability of cropping systems?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Which crop-livestock-vegetable combinations are more productive, resilient and adapted to climate change?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Which tree or shrub species and management options have potential for intensive vegetable and fodder production?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Which combinations of cereal and legume varieties and agronomic practices will optimize feed from cereal-legume cropping systems?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How can livestock be integrated into cropping systems to increase nutrient cycling, water capture and outputs of crop and livestock products?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To what extent will small-scale irrigation options improve productivity in crop-livestock systems?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Which SI options will improve and preserve soil and land resources at the plot, farm and watershed levels?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What tradeoffs need to be considered in associated SI? </a:t>
            </a:r>
          </a:p>
          <a:p>
            <a:pPr marL="457200" indent="-457200">
              <a:buAutoNum type="arabicParenR"/>
            </a:pPr>
            <a:r>
              <a:rPr lang="en-US" sz="1700" b="1" dirty="0"/>
              <a:t>How can adoption of SI practices be enhanced?</a:t>
            </a:r>
          </a:p>
          <a:p>
            <a:pPr marL="457200" indent="-457200">
              <a:buAutoNum type="arabicParenR"/>
            </a:pPr>
            <a:r>
              <a:rPr lang="en-US" sz="1700" b="1" dirty="0"/>
              <a:t>To what extent are SI practices having impact on HH food and nutrition security, agriculture biodiversity and HH income?  </a:t>
            </a:r>
          </a:p>
          <a:p>
            <a:pPr marL="457200" indent="-457200">
              <a:buAutoNum type="arabicParenR"/>
            </a:pPr>
            <a:r>
              <a:rPr lang="en-US" sz="1700" b="1" dirty="0"/>
              <a:t>Which SI technologies are technically feasible, economically viable, socially acceptable and environmentally friendly</a:t>
            </a:r>
            <a:r>
              <a:rPr lang="en-US" sz="1700" b="1" dirty="0" smtClean="0"/>
              <a:t>?</a:t>
            </a:r>
            <a:endParaRPr lang="en-US" sz="17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95211" y="362509"/>
            <a:ext cx="9144000" cy="83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Phase 2 Research Questions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66499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129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Theme 3: Markets, Institutions and Gender</a:t>
            </a:r>
          </a:p>
          <a:p>
            <a:pPr marL="457200" indent="-457200">
              <a:buAutoNum type="arabicParenR"/>
            </a:pPr>
            <a:r>
              <a:rPr lang="en-US" b="1" dirty="0"/>
              <a:t>How do local institutions affect access of small holder farmers to output and input markets?</a:t>
            </a:r>
          </a:p>
          <a:p>
            <a:pPr marL="457200" indent="-457200">
              <a:buAutoNum type="arabicParenR"/>
            </a:pPr>
            <a:r>
              <a:rPr lang="en-US" b="1" dirty="0"/>
              <a:t>How can gender be mainstreamed to improve the benefits of SI practices to household members (such as better nutrition, better income, reduced drudgery)? </a:t>
            </a:r>
          </a:p>
          <a:p>
            <a:pPr marL="457200" indent="-457200">
              <a:buAutoNum type="arabicParenR"/>
            </a:pPr>
            <a:r>
              <a:rPr lang="en-US" b="1" dirty="0"/>
              <a:t>What are the effects of SI practices on different gender groups?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95211" y="362509"/>
            <a:ext cx="9144000" cy="83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Phase 2 Research Questions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94501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211" y="362509"/>
            <a:ext cx="9144000" cy="83522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Phase 2 Research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597" y="1510763"/>
            <a:ext cx="11565228" cy="3073937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Theme 1: Nutrition, food safety and value addition</a:t>
            </a:r>
          </a:p>
          <a:p>
            <a:pPr algn="l"/>
            <a:r>
              <a:rPr lang="en-US" b="1" dirty="0" smtClean="0"/>
              <a:t>1.1. Create </a:t>
            </a:r>
            <a:r>
              <a:rPr lang="en-US" b="1" dirty="0"/>
              <a:t>awareness and train target communities on improved nutrition, food safety and value addition.</a:t>
            </a:r>
          </a:p>
          <a:p>
            <a:pPr algn="l"/>
            <a:r>
              <a:rPr lang="en-US" b="1" dirty="0" smtClean="0"/>
              <a:t>1.2. Evaluate the performance of nutrient dense crop and livestock combinations for  women and children</a:t>
            </a:r>
          </a:p>
          <a:p>
            <a:pPr algn="l"/>
            <a:r>
              <a:rPr lang="en-US" b="1" dirty="0" smtClean="0"/>
              <a:t>1.3. Evaluate the role of SI options towards reduction of labor and time inputs at production cycles for women and youth.</a:t>
            </a:r>
          </a:p>
          <a:p>
            <a:pPr algn="l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98312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6676" y="146609"/>
            <a:ext cx="9144000" cy="83522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Phase 2 Research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062" y="937899"/>
            <a:ext cx="11565228" cy="5983602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Theme 2: Resilient Production Systems</a:t>
            </a:r>
          </a:p>
          <a:p>
            <a:pPr algn="l"/>
            <a:r>
              <a:rPr lang="en-US" b="1" dirty="0" smtClean="0"/>
              <a:t>2.1. Model efficiency and associated tradeoff analysis of farm system components and whole farms</a:t>
            </a:r>
          </a:p>
          <a:p>
            <a:pPr algn="l"/>
            <a:r>
              <a:rPr lang="en-US" b="1" dirty="0" smtClean="0"/>
              <a:t>2.2. Test and disseminate improved and integrated crop-livestock-vegetable practices in order to increase productivity, resilience and adaptation to climate change</a:t>
            </a:r>
          </a:p>
          <a:p>
            <a:pPr algn="l"/>
            <a:r>
              <a:rPr lang="en-US" b="1" dirty="0" smtClean="0"/>
              <a:t>2.3. Test and disseminate agroforestry options for intensive tree-shrub and fodder production.</a:t>
            </a:r>
          </a:p>
          <a:p>
            <a:pPr algn="l"/>
            <a:r>
              <a:rPr lang="en-US" b="1" dirty="0" smtClean="0"/>
              <a:t>2.4. Determine soil and land health indicators, characterize land use changes and identify drivers of land use change</a:t>
            </a:r>
          </a:p>
          <a:p>
            <a:pPr algn="l"/>
            <a:r>
              <a:rPr lang="en-US" b="1" dirty="0" smtClean="0"/>
              <a:t>2.5. Conduct adoption and impact studies on SI practices.</a:t>
            </a:r>
          </a:p>
          <a:p>
            <a:pPr algn="l"/>
            <a:r>
              <a:rPr lang="en-US" b="1" dirty="0" smtClean="0"/>
              <a:t>2.6. Conduct cost benefit analysis of selected SI practices.</a:t>
            </a:r>
          </a:p>
          <a:p>
            <a:pPr algn="l"/>
            <a:r>
              <a:rPr lang="en-US" b="1" dirty="0" smtClean="0"/>
              <a:t>2.7. Evaluate small-scale irrigation option for dry season vegetable production</a:t>
            </a:r>
          </a:p>
          <a:p>
            <a:pPr algn="l"/>
            <a:r>
              <a:rPr lang="en-US" b="1" dirty="0" smtClean="0"/>
              <a:t>2.8. Analyze how SI practices fit into existing household contexts such as labor requirements, gender division of labor, and cultural perceptions.</a:t>
            </a:r>
            <a:endParaRPr lang="en-US" b="1" dirty="0"/>
          </a:p>
          <a:p>
            <a:pPr algn="l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2432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211" y="362509"/>
            <a:ext cx="9144000" cy="83522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Phase 2 Research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597" y="1562100"/>
            <a:ext cx="11565228" cy="47244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Theme 3</a:t>
            </a:r>
            <a:r>
              <a:rPr lang="en-US" sz="2800" b="1" dirty="0" smtClean="0">
                <a:solidFill>
                  <a:srgbClr val="FF0000"/>
                </a:solidFill>
              </a:rPr>
              <a:t>: </a:t>
            </a:r>
            <a:r>
              <a:rPr lang="en-US" sz="2800" b="1" dirty="0">
                <a:solidFill>
                  <a:srgbClr val="FF0000"/>
                </a:solidFill>
              </a:rPr>
              <a:t>Markets, Institutions and Gender</a:t>
            </a:r>
          </a:p>
          <a:p>
            <a:pPr algn="l"/>
            <a:r>
              <a:rPr lang="en-US" b="1" dirty="0" smtClean="0"/>
              <a:t>3.1. Evaluate the role of local institutions on access of small holder farmers to output and input markets</a:t>
            </a:r>
          </a:p>
          <a:p>
            <a:pPr algn="l"/>
            <a:r>
              <a:rPr lang="en-US" b="1" dirty="0" smtClean="0"/>
              <a:t>3.2. Analyze key crop and livestock value chains in intervention communities.</a:t>
            </a:r>
          </a:p>
          <a:p>
            <a:pPr algn="l"/>
            <a:r>
              <a:rPr lang="en-US" b="1" dirty="0"/>
              <a:t>	</a:t>
            </a:r>
            <a:r>
              <a:rPr lang="en-US" b="1" dirty="0" smtClean="0"/>
              <a:t>-</a:t>
            </a:r>
            <a:r>
              <a:rPr lang="en-US" b="1" dirty="0"/>
              <a:t> </a:t>
            </a:r>
            <a:r>
              <a:rPr lang="en-US" b="1" dirty="0" smtClean="0"/>
              <a:t>Conduct </a:t>
            </a:r>
            <a:r>
              <a:rPr lang="en-US" b="1" dirty="0"/>
              <a:t>market analysis including price dynamics and market integration </a:t>
            </a:r>
            <a:r>
              <a:rPr lang="en-US" b="1" dirty="0" smtClean="0"/>
              <a:t>within</a:t>
            </a:r>
          </a:p>
          <a:p>
            <a:pPr algn="l"/>
            <a:r>
              <a:rPr lang="en-US" b="1" dirty="0"/>
              <a:t>	</a:t>
            </a:r>
            <a:r>
              <a:rPr lang="en-US" b="1" dirty="0" smtClean="0"/>
              <a:t>the </a:t>
            </a:r>
            <a:r>
              <a:rPr lang="en-US" b="1" dirty="0"/>
              <a:t>context of urban and rural </a:t>
            </a:r>
            <a:r>
              <a:rPr lang="en-US" b="1" dirty="0" smtClean="0"/>
              <a:t>settings </a:t>
            </a:r>
          </a:p>
          <a:p>
            <a:pPr algn="l"/>
            <a:r>
              <a:rPr lang="en-US" b="1" dirty="0" smtClean="0"/>
              <a:t>3.3. Develop labor-saving pre- and post-harvest tools that are gender sensitive</a:t>
            </a:r>
          </a:p>
          <a:p>
            <a:pPr algn="l"/>
            <a:r>
              <a:rPr lang="en-US" b="1" dirty="0" smtClean="0"/>
              <a:t>3.4. Assess business opportunities for women and youth in agro-input supply, marketing and value addition.</a:t>
            </a:r>
          </a:p>
        </p:txBody>
      </p:sp>
    </p:spTree>
    <p:extLst>
      <p:ext uri="{BB962C8B-B14F-4D97-AF65-F5344CB8AC3E}">
        <p14:creationId xmlns:p14="http://schemas.microsoft.com/office/powerpoint/2010/main" val="277168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579</Words>
  <Application>Microsoft Office PowerPoint</Application>
  <PresentationFormat>Custom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Phase 2 Research Questions</vt:lpstr>
      <vt:lpstr>PowerPoint Presentation</vt:lpstr>
      <vt:lpstr>PowerPoint Presentation</vt:lpstr>
      <vt:lpstr>Phase 2 Research Activities</vt:lpstr>
      <vt:lpstr>Phase 2 Research Activities</vt:lpstr>
      <vt:lpstr>Phase 2 Research Activities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2 Themes and objectives</dc:title>
  <dc:creator>Kizito, Fred</dc:creator>
  <cp:lastModifiedBy>Odhong, Jonathan (IITA)</cp:lastModifiedBy>
  <cp:revision>25</cp:revision>
  <dcterms:created xsi:type="dcterms:W3CDTF">2016-02-17T10:05:03Z</dcterms:created>
  <dcterms:modified xsi:type="dcterms:W3CDTF">2016-02-17T18:06:37Z</dcterms:modified>
</cp:coreProperties>
</file>